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6" r:id="rId4"/>
    <p:sldId id="267" r:id="rId5"/>
    <p:sldId id="268" r:id="rId6"/>
    <p:sldId id="260" r:id="rId7"/>
    <p:sldId id="261" r:id="rId8"/>
    <p:sldId id="258" r:id="rId9"/>
    <p:sldId id="265" r:id="rId10"/>
    <p:sldId id="257" r:id="rId11"/>
    <p:sldId id="262" r:id="rId12"/>
    <p:sldId id="263" r:id="rId13"/>
    <p:sldId id="264"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17"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6C4373A-BE44-4004-8438-08F6861DF4BE}" type="datetimeFigureOut">
              <a:rPr lang="en-CA" smtClean="0"/>
              <a:t>29/10/2014</a:t>
            </a:fld>
            <a:endParaRPr lang="en-CA"/>
          </a:p>
        </p:txBody>
      </p:sp>
      <p:sp>
        <p:nvSpPr>
          <p:cNvPr id="5" name="Footer Placeholder 4"/>
          <p:cNvSpPr>
            <a:spLocks noGrp="1"/>
          </p:cNvSpPr>
          <p:nvPr>
            <p:ph type="ftr" sz="quarter" idx="11"/>
          </p:nvPr>
        </p:nvSpPr>
        <p:spPr/>
        <p:txBody>
          <a:bodyPr/>
          <a:lstStyle/>
          <a:p>
            <a:endParaRPr lang="en-CA"/>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E0B4F61C-3902-4AA5-8113-EFB441D6089B}" type="slidenum">
              <a:rPr lang="en-CA" smtClean="0"/>
              <a:t>‹#›</a:t>
            </a:fld>
            <a:endParaRPr lang="en-CA"/>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4373A-BE44-4004-8438-08F6861DF4BE}" type="datetimeFigureOut">
              <a:rPr lang="en-CA" smtClean="0"/>
              <a:t>29/10/2014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B4F61C-3902-4AA5-8113-EFB441D6089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C4373A-BE44-4004-8438-08F6861DF4BE}" type="datetimeFigureOut">
              <a:rPr lang="en-CA" smtClean="0"/>
              <a:t>29/10/2014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B4F61C-3902-4AA5-8113-EFB441D6089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4373A-BE44-4004-8438-08F6861DF4BE}" type="datetimeFigureOut">
              <a:rPr lang="en-CA" smtClean="0"/>
              <a:t>29/10/2014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B4F61C-3902-4AA5-8113-EFB441D6089B}"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6C4373A-BE44-4004-8438-08F6861DF4BE}" type="datetimeFigureOut">
              <a:rPr lang="en-CA" smtClean="0"/>
              <a:t>29/10/2014</a:t>
            </a:fld>
            <a:endParaRPr lang="en-CA"/>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B4F61C-3902-4AA5-8113-EFB441D6089B}" type="slidenum">
              <a:rPr lang="en-CA" smtClean="0"/>
              <a:t>‹#›</a:t>
            </a:fld>
            <a:endParaRPr lang="en-CA"/>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C4373A-BE44-4004-8438-08F6861DF4BE}" type="datetimeFigureOut">
              <a:rPr lang="en-CA" smtClean="0"/>
              <a:t>29/10/2014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B4F61C-3902-4AA5-8113-EFB441D6089B}"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C4373A-BE44-4004-8438-08F6861DF4BE}" type="datetimeFigureOut">
              <a:rPr lang="en-CA" smtClean="0"/>
              <a:t>29/10/2014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0B4F61C-3902-4AA5-8113-EFB441D6089B}"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C4373A-BE44-4004-8438-08F6861DF4BE}" type="datetimeFigureOut">
              <a:rPr lang="en-CA" smtClean="0"/>
              <a:t>29/10/2014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0B4F61C-3902-4AA5-8113-EFB441D6089B}"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6C4373A-BE44-4004-8438-08F6861DF4BE}" type="datetimeFigureOut">
              <a:rPr lang="en-CA" smtClean="0"/>
              <a:t>29/10/2014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0B4F61C-3902-4AA5-8113-EFB441D6089B}"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C4373A-BE44-4004-8438-08F6861DF4BE}" type="datetimeFigureOut">
              <a:rPr lang="en-CA" smtClean="0"/>
              <a:t>29/10/2014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B4F61C-3902-4AA5-8113-EFB441D6089B}" type="slidenum">
              <a:rPr lang="en-CA" smtClean="0"/>
              <a:t>‹#›</a:t>
            </a:fld>
            <a:endParaRPr lang="en-CA"/>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56C4373A-BE44-4004-8438-08F6861DF4BE}" type="datetimeFigureOut">
              <a:rPr lang="en-CA" smtClean="0"/>
              <a:t>29/10/2014</a:t>
            </a:fld>
            <a:endParaRPr lang="en-CA"/>
          </a:p>
        </p:txBody>
      </p:sp>
      <p:sp>
        <p:nvSpPr>
          <p:cNvPr id="7" name="Slide Number Placeholder 6"/>
          <p:cNvSpPr>
            <a:spLocks noGrp="1"/>
          </p:cNvSpPr>
          <p:nvPr>
            <p:ph type="sldNum" sz="quarter" idx="12"/>
          </p:nvPr>
        </p:nvSpPr>
        <p:spPr/>
        <p:txBody>
          <a:bodyPr/>
          <a:lstStyle/>
          <a:p>
            <a:fld id="{E0B4F61C-3902-4AA5-8113-EFB441D6089B}" type="slidenum">
              <a:rPr lang="en-CA" smtClean="0"/>
              <a:t>‹#›</a:t>
            </a:fld>
            <a:endParaRPr lang="en-CA"/>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CA"/>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6C4373A-BE44-4004-8438-08F6861DF4BE}" type="datetimeFigureOut">
              <a:rPr lang="en-CA" smtClean="0"/>
              <a:t>29/10/2014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0B4F61C-3902-4AA5-8113-EFB441D6089B}" type="slidenum">
              <a:rPr lang="en-CA" smtClean="0"/>
              <a:t>‹#›</a:t>
            </a:fld>
            <a:endParaRPr lang="en-CA"/>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China" TargetMode="External"/><Relationship Id="rId2" Type="http://schemas.openxmlformats.org/officeDocument/2006/relationships/hyperlink" Target="http://en.wikipedia.org/wiki/Calligraphy"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en.wikipedia.org/wiki/Japan" TargetMode="External"/><Relationship Id="rId4" Type="http://schemas.openxmlformats.org/officeDocument/2006/relationships/hyperlink" Target="http://en.wikipedia.org/wiki/Chinese_cultural_spher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Giant_panda#cite_note-Lindburg.2C_Donald_G..3B_Baragona.2C_Karen_2004-3" TargetMode="External"/><Relationship Id="rId3" Type="http://schemas.openxmlformats.org/officeDocument/2006/relationships/hyperlink" Target="http://en.wikipedia.org/wiki/Traditional_Chinese_characters" TargetMode="External"/><Relationship Id="rId7" Type="http://schemas.openxmlformats.org/officeDocument/2006/relationships/hyperlink" Target="http://en.wikipedia.org/wiki/Bear" TargetMode="External"/><Relationship Id="rId12" Type="http://schemas.openxmlformats.org/officeDocument/2006/relationships/image" Target="../media/image2.jpeg"/><Relationship Id="rId2" Type="http://schemas.openxmlformats.org/officeDocument/2006/relationships/hyperlink" Target="http://en.wikipedia.org/wiki/Simplified_Chinese_characters" TargetMode="External"/><Relationship Id="rId1" Type="http://schemas.openxmlformats.org/officeDocument/2006/relationships/slideLayout" Target="../slideLayouts/slideLayout2.xml"/><Relationship Id="rId6" Type="http://schemas.openxmlformats.org/officeDocument/2006/relationships/hyperlink" Target="http://en.wikipedia.org/wiki/Red_panda" TargetMode="External"/><Relationship Id="rId11" Type="http://schemas.openxmlformats.org/officeDocument/2006/relationships/image" Target="../media/image24.jpeg"/><Relationship Id="rId5" Type="http://schemas.openxmlformats.org/officeDocument/2006/relationships/hyperlink" Target="http://en.wikipedia.org/wiki/Giant_panda#cite_note-Scheff_Duncan-2" TargetMode="External"/><Relationship Id="rId10" Type="http://schemas.openxmlformats.org/officeDocument/2006/relationships/image" Target="../media/image23.jpeg"/><Relationship Id="rId4" Type="http://schemas.openxmlformats.org/officeDocument/2006/relationships/hyperlink" Target="http://en.wikipedia.org/wiki/Pinyin" TargetMode="External"/><Relationship Id="rId9" Type="http://schemas.openxmlformats.org/officeDocument/2006/relationships/hyperlink" Target="http://en.wikipedia.org/wiki/China"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Cicada" TargetMode="External"/><Relationship Id="rId13" Type="http://schemas.openxmlformats.org/officeDocument/2006/relationships/image" Target="../media/image27.jpeg"/><Relationship Id="rId3" Type="http://schemas.openxmlformats.org/officeDocument/2006/relationships/hyperlink" Target="http://en.wikipedia.org/wiki/Cricket_(insect)" TargetMode="External"/><Relationship Id="rId7" Type="http://schemas.openxmlformats.org/officeDocument/2006/relationships/hyperlink" Target="http://en.wikipedia.org/wiki/History_of_China#Imperial_era" TargetMode="External"/><Relationship Id="rId12" Type="http://schemas.openxmlformats.org/officeDocument/2006/relationships/image" Target="../media/image26.jpeg"/><Relationship Id="rId2" Type="http://schemas.openxmlformats.org/officeDocument/2006/relationships/hyperlink" Target="http://en.wikipedia.org/wiki/China" TargetMode="External"/><Relationship Id="rId1" Type="http://schemas.openxmlformats.org/officeDocument/2006/relationships/slideLayout" Target="../slideLayouts/slideLayout2.xml"/><Relationship Id="rId6" Type="http://schemas.openxmlformats.org/officeDocument/2006/relationships/hyperlink" Target="http://en.wikipedia.org/wiki/Cricket_fighting" TargetMode="External"/><Relationship Id="rId11" Type="http://schemas.openxmlformats.org/officeDocument/2006/relationships/image" Target="../media/image25.jpeg"/><Relationship Id="rId5" Type="http://schemas.openxmlformats.org/officeDocument/2006/relationships/hyperlink" Target="http://en.wikipedia.org/wiki/Chinese_people" TargetMode="External"/><Relationship Id="rId10" Type="http://schemas.openxmlformats.org/officeDocument/2006/relationships/hyperlink" Target="http://en.wikipedia.org/wiki/Forbidden_City" TargetMode="External"/><Relationship Id="rId4" Type="http://schemas.openxmlformats.org/officeDocument/2006/relationships/hyperlink" Target="http://en.wikipedia.org/wiki/Stridulation" TargetMode="External"/><Relationship Id="rId9" Type="http://schemas.openxmlformats.org/officeDocument/2006/relationships/hyperlink" Target="http://en.wikipedia.org/wiki/Grasshoppe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East_Asia" TargetMode="External"/><Relationship Id="rId2" Type="http://schemas.openxmlformats.org/officeDocument/2006/relationships/hyperlink" Target="http://en.wikipedia.org/wiki/Architecture" TargetMode="External"/><Relationship Id="rId1" Type="http://schemas.openxmlformats.org/officeDocument/2006/relationships/slideLayout" Target="../slideLayouts/slideLayout2.xml"/><Relationship Id="rId4" Type="http://schemas.openxmlformats.org/officeDocument/2006/relationships/hyperlink" Target="http://en.wikipedia.org/wiki/Chin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Rammed_earth" TargetMode="External"/><Relationship Id="rId2" Type="http://schemas.openxmlformats.org/officeDocument/2006/relationships/hyperlink" Target="http://en.wikipedia.org/wiki/Fortification" TargetMode="External"/><Relationship Id="rId1" Type="http://schemas.openxmlformats.org/officeDocument/2006/relationships/slideLayout" Target="../slideLayouts/slideLayout2.xml"/><Relationship Id="rId4" Type="http://schemas.openxmlformats.org/officeDocument/2006/relationships/hyperlink" Target="http://en.wikipedia.org/wiki/Chin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History_of_typography_in_East_Asia" TargetMode="External"/><Relationship Id="rId3" Type="http://schemas.openxmlformats.org/officeDocument/2006/relationships/hyperlink" Target="http://en.wikipedia.org/wiki/Invention" TargetMode="External"/><Relationship Id="rId7" Type="http://schemas.openxmlformats.org/officeDocument/2006/relationships/hyperlink" Target="http://en.wikipedia.org/wiki/Gunpowder" TargetMode="External"/><Relationship Id="rId2" Type="http://schemas.openxmlformats.org/officeDocument/2006/relationships/hyperlink" Target="http://en.wikipedia.org/wiki/China" TargetMode="External"/><Relationship Id="rId1" Type="http://schemas.openxmlformats.org/officeDocument/2006/relationships/slideLayout" Target="../slideLayouts/slideLayout2.xml"/><Relationship Id="rId6" Type="http://schemas.openxmlformats.org/officeDocument/2006/relationships/hyperlink" Target="http://en.wikipedia.org/wiki/Compass" TargetMode="External"/><Relationship Id="rId11" Type="http://schemas.openxmlformats.org/officeDocument/2006/relationships/image" Target="../media/image19.jpeg"/><Relationship Id="rId5" Type="http://schemas.openxmlformats.org/officeDocument/2006/relationships/hyperlink" Target="http://en.wikipedia.org/wiki/Papermaking" TargetMode="External"/><Relationship Id="rId10" Type="http://schemas.openxmlformats.org/officeDocument/2006/relationships/hyperlink" Target="http://en.wikipedia.org/wiki/Movable_type" TargetMode="External"/><Relationship Id="rId4" Type="http://schemas.openxmlformats.org/officeDocument/2006/relationships/hyperlink" Target="http://en.wikipedia.org/wiki/Four_Great_Inventions" TargetMode="External"/><Relationship Id="rId9" Type="http://schemas.openxmlformats.org/officeDocument/2006/relationships/hyperlink" Target="http://en.wikipedia.org/wiki/Woodblock_printin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solidFill>
                  <a:schemeClr val="tx1"/>
                </a:solidFill>
              </a:rPr>
              <a:t>A brief introductory overview</a:t>
            </a:r>
            <a:endParaRPr lang="en-CA" b="1" dirty="0">
              <a:solidFill>
                <a:schemeClr val="tx1"/>
              </a:solidFill>
            </a:endParaRPr>
          </a:p>
        </p:txBody>
      </p:sp>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Ancient china</a:t>
            </a:r>
            <a:endParaRPr lang="en-CA" b="1" dirty="0">
              <a:effectLst>
                <a:outerShdw blurRad="38100" dist="38100" dir="2700000" algn="tl">
                  <a:srgbClr val="000000">
                    <a:alpha val="43137"/>
                  </a:srgbClr>
                </a:outerShdw>
              </a:effectLst>
            </a:endParaRPr>
          </a:p>
        </p:txBody>
      </p:sp>
      <p:pic>
        <p:nvPicPr>
          <p:cNvPr id="7170" name="Picture 2" descr="E:\Animated Gifs\2012-11-04-Chongqing-Zoo---Er-Shun-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3960540" cy="264036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Animated Gifs\great w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8641"/>
            <a:ext cx="3967754" cy="26403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Animated Gifs\1340374021_7244_tc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696" y="5517352"/>
            <a:ext cx="144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E:\Animated Gifs\ancient-chinese-health-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5039" y="5517232"/>
            <a:ext cx="144204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Animated Gifs\3147330_or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1033" y="5517352"/>
            <a:ext cx="1621934"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E:\Animated Gifs\dragon-in-ancient-china-84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5527646"/>
            <a:ext cx="1728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E:\Animated Gifs\top-10-ancient-chinese-inventions-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666" y="5517232"/>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611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Writing</a:t>
            </a:r>
            <a:endParaRPr lang="en-CA" dirty="0"/>
          </a:p>
        </p:txBody>
      </p:sp>
      <p:sp>
        <p:nvSpPr>
          <p:cNvPr id="3" name="Content Placeholder 2"/>
          <p:cNvSpPr>
            <a:spLocks noGrp="1"/>
          </p:cNvSpPr>
          <p:nvPr>
            <p:ph idx="1"/>
          </p:nvPr>
        </p:nvSpPr>
        <p:spPr/>
        <p:txBody>
          <a:bodyPr/>
          <a:lstStyle/>
          <a:p>
            <a:r>
              <a:rPr lang="en-CA" b="1" dirty="0"/>
              <a:t>Chinese calligraphy</a:t>
            </a:r>
            <a:r>
              <a:rPr lang="en-CA" dirty="0"/>
              <a:t> is a form of </a:t>
            </a:r>
            <a:r>
              <a:rPr lang="en-CA" b="1" dirty="0">
                <a:hlinkClick r:id="rId2" tooltip="Calligraphy"/>
              </a:rPr>
              <a:t>calligraphy</a:t>
            </a:r>
            <a:r>
              <a:rPr lang="en-CA" b="1" dirty="0"/>
              <a:t> </a:t>
            </a:r>
            <a:r>
              <a:rPr lang="en-CA" dirty="0"/>
              <a:t>widely practiced in </a:t>
            </a:r>
            <a:r>
              <a:rPr lang="en-CA" b="1" dirty="0">
                <a:hlinkClick r:id="rId3" tooltip="China"/>
              </a:rPr>
              <a:t>China</a:t>
            </a:r>
            <a:r>
              <a:rPr lang="en-CA" dirty="0"/>
              <a:t> and revered in the </a:t>
            </a:r>
            <a:r>
              <a:rPr lang="en-CA" b="1" dirty="0">
                <a:hlinkClick r:id="rId4" tooltip="Chinese cultural sphere"/>
              </a:rPr>
              <a:t>Chinese</a:t>
            </a:r>
            <a:r>
              <a:rPr lang="en-CA" dirty="0">
                <a:hlinkClick r:id="rId4" tooltip="Chinese cultural sphere"/>
              </a:rPr>
              <a:t> </a:t>
            </a:r>
            <a:r>
              <a:rPr lang="en-CA" b="1" dirty="0">
                <a:hlinkClick r:id="rId4" tooltip="Chinese cultural sphere"/>
              </a:rPr>
              <a:t>cultural sphere</a:t>
            </a:r>
            <a:r>
              <a:rPr lang="en-CA" dirty="0"/>
              <a:t>, which often includes </a:t>
            </a:r>
            <a:r>
              <a:rPr lang="en-CA" b="1" dirty="0">
                <a:hlinkClick r:id="rId5" tooltip="Japan"/>
              </a:rPr>
              <a:t>Japan</a:t>
            </a:r>
            <a:r>
              <a:rPr lang="en-CA" dirty="0"/>
              <a:t>, Taiwan, Korea and Vietnam. The calligraphic tradition of East Asia originated and developed from </a:t>
            </a:r>
            <a:r>
              <a:rPr lang="en-CA" b="1" dirty="0">
                <a:hlinkClick r:id="rId3" tooltip="China"/>
              </a:rPr>
              <a:t>China</a:t>
            </a:r>
            <a:r>
              <a:rPr lang="en-CA" dirty="0"/>
              <a:t>. </a:t>
            </a:r>
          </a:p>
        </p:txBody>
      </p:sp>
      <p:pic>
        <p:nvPicPr>
          <p:cNvPr id="1026" name="Picture 2" descr="E:\Animated Gifs\chinese Calligraph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4149080"/>
            <a:ext cx="4536504" cy="205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859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Calendar</a:t>
            </a:r>
            <a:endParaRPr lang="en-CA" dirty="0"/>
          </a:p>
        </p:txBody>
      </p:sp>
      <p:sp>
        <p:nvSpPr>
          <p:cNvPr id="3" name="Content Placeholder 2"/>
          <p:cNvSpPr>
            <a:spLocks noGrp="1"/>
          </p:cNvSpPr>
          <p:nvPr>
            <p:ph idx="1"/>
          </p:nvPr>
        </p:nvSpPr>
        <p:spPr/>
        <p:txBody>
          <a:bodyPr/>
          <a:lstStyle/>
          <a:p>
            <a:r>
              <a:rPr lang="en-US" dirty="0" smtClean="0"/>
              <a:t>Traditional Chinese calendar is based on the phases o the moon and is lunar.</a:t>
            </a:r>
            <a:endParaRPr lang="en-CA" dirty="0"/>
          </a:p>
        </p:txBody>
      </p:sp>
      <p:pic>
        <p:nvPicPr>
          <p:cNvPr id="4099" name="Picture 3" descr="E:\Animated Gifs\chinese-new-year-calend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924944"/>
            <a:ext cx="3355253" cy="332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06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The </a:t>
            </a:r>
            <a:r>
              <a:rPr lang="en-CA" b="1" dirty="0"/>
              <a:t>panda</a:t>
            </a:r>
            <a:r>
              <a:rPr lang="en-CA" dirty="0"/>
              <a:t> (</a:t>
            </a:r>
            <a:r>
              <a:rPr lang="en-CA" i="1" dirty="0" err="1"/>
              <a:t>Ailuropoda</a:t>
            </a:r>
            <a:r>
              <a:rPr lang="en-CA" i="1" dirty="0"/>
              <a:t> </a:t>
            </a:r>
            <a:r>
              <a:rPr lang="en-CA" i="1" dirty="0" err="1"/>
              <a:t>melanoleuca</a:t>
            </a:r>
            <a:r>
              <a:rPr lang="en-CA" dirty="0"/>
              <a:t>, lit. "black and white cat-foot"; </a:t>
            </a:r>
            <a:r>
              <a:rPr lang="en-CA" b="1" dirty="0">
                <a:effectLst>
                  <a:outerShdw blurRad="38100" dist="38100" dir="2700000" algn="tl">
                    <a:srgbClr val="000000">
                      <a:alpha val="43137"/>
                    </a:srgbClr>
                  </a:outerShdw>
                </a:effectLst>
                <a:hlinkClick r:id="rId2" tooltip="Simplified Chinese characters"/>
              </a:rPr>
              <a:t>simplified Chinese</a:t>
            </a:r>
            <a:r>
              <a:rPr lang="en-CA" dirty="0"/>
              <a:t>: </a:t>
            </a:r>
            <a:r>
              <a:rPr lang="ja-JP" altLang="en-US" dirty="0"/>
              <a:t>大熊猫</a:t>
            </a:r>
            <a:r>
              <a:rPr lang="en-US" altLang="ja-JP" dirty="0"/>
              <a:t>; </a:t>
            </a:r>
            <a:r>
              <a:rPr lang="en-CA" b="1" dirty="0">
                <a:effectLst>
                  <a:outerShdw blurRad="38100" dist="38100" dir="2700000" algn="tl">
                    <a:srgbClr val="000000">
                      <a:alpha val="43137"/>
                    </a:srgbClr>
                  </a:outerShdw>
                </a:effectLst>
                <a:hlinkClick r:id="rId3" tooltip="Traditional Chinese characters"/>
              </a:rPr>
              <a:t>traditional Chinese</a:t>
            </a:r>
            <a:r>
              <a:rPr lang="en-CA" dirty="0"/>
              <a:t>: </a:t>
            </a:r>
            <a:r>
              <a:rPr lang="ja-JP" altLang="en-US" dirty="0"/>
              <a:t>大熊貓</a:t>
            </a:r>
            <a:r>
              <a:rPr lang="en-US" altLang="ja-JP" dirty="0"/>
              <a:t>; </a:t>
            </a:r>
            <a:r>
              <a:rPr lang="en-CA" b="1" dirty="0">
                <a:effectLst>
                  <a:outerShdw blurRad="38100" dist="38100" dir="2700000" algn="tl">
                    <a:srgbClr val="000000">
                      <a:alpha val="43137"/>
                    </a:srgbClr>
                  </a:outerShdw>
                </a:effectLst>
                <a:hlinkClick r:id="rId4" tooltip="Pinyin"/>
              </a:rPr>
              <a:t>pinyin</a:t>
            </a:r>
            <a:r>
              <a:rPr lang="en-CA" dirty="0"/>
              <a:t>: </a:t>
            </a:r>
            <a:r>
              <a:rPr lang="en-CA" i="1" dirty="0" err="1"/>
              <a:t>dàxióngmāo</a:t>
            </a:r>
            <a:r>
              <a:rPr lang="en-CA" dirty="0"/>
              <a:t>, lit. "big(</a:t>
            </a:r>
            <a:r>
              <a:rPr lang="ja-JP" altLang="en-US" dirty="0"/>
              <a:t>大 </a:t>
            </a:r>
            <a:r>
              <a:rPr lang="en-CA" dirty="0" err="1"/>
              <a:t>dà</a:t>
            </a:r>
            <a:r>
              <a:rPr lang="en-CA" dirty="0"/>
              <a:t>) bear(</a:t>
            </a:r>
            <a:r>
              <a:rPr lang="ja-JP" altLang="en-US" dirty="0"/>
              <a:t>熊 </a:t>
            </a:r>
            <a:r>
              <a:rPr lang="en-CA" dirty="0" err="1"/>
              <a:t>xióng</a:t>
            </a:r>
            <a:r>
              <a:rPr lang="en-CA" dirty="0"/>
              <a:t>) cat(</a:t>
            </a:r>
            <a:r>
              <a:rPr lang="ja-JP" altLang="en-US" dirty="0"/>
              <a:t>猫 </a:t>
            </a:r>
            <a:r>
              <a:rPr lang="en-CA" dirty="0" err="1"/>
              <a:t>māo</a:t>
            </a:r>
            <a:r>
              <a:rPr lang="en-CA" dirty="0"/>
              <a:t>)"),</a:t>
            </a:r>
            <a:r>
              <a:rPr lang="en-CA" baseline="30000" dirty="0">
                <a:hlinkClick r:id="rId5"/>
              </a:rPr>
              <a:t>[2]</a:t>
            </a:r>
            <a:r>
              <a:rPr lang="en-CA" dirty="0"/>
              <a:t> also known as </a:t>
            </a:r>
            <a:r>
              <a:rPr lang="en-CA" b="1" dirty="0"/>
              <a:t>panda bear</a:t>
            </a:r>
            <a:r>
              <a:rPr lang="en-CA" dirty="0"/>
              <a:t> or the </a:t>
            </a:r>
            <a:r>
              <a:rPr lang="en-CA" b="1" dirty="0"/>
              <a:t>giant panda</a:t>
            </a:r>
            <a:r>
              <a:rPr lang="en-CA" dirty="0"/>
              <a:t> to distinguish it from the </a:t>
            </a:r>
            <a:r>
              <a:rPr lang="en-CA" dirty="0" smtClean="0"/>
              <a:t>unrelated </a:t>
            </a:r>
            <a:r>
              <a:rPr lang="en-CA" b="1" dirty="0">
                <a:effectLst>
                  <a:outerShdw blurRad="38100" dist="38100" dir="2700000" algn="tl">
                    <a:srgbClr val="000000">
                      <a:alpha val="43137"/>
                    </a:srgbClr>
                  </a:outerShdw>
                </a:effectLst>
                <a:hlinkClick r:id="rId6" tooltip="Red panda"/>
              </a:rPr>
              <a:t>red panda</a:t>
            </a:r>
            <a:r>
              <a:rPr lang="en-CA" dirty="0"/>
              <a:t>, is a </a:t>
            </a:r>
            <a:r>
              <a:rPr lang="en-CA" b="1" dirty="0" smtClean="0">
                <a:effectLst>
                  <a:outerShdw blurRad="38100" dist="38100" dir="2700000" algn="tl">
                    <a:srgbClr val="000000">
                      <a:alpha val="43137"/>
                    </a:srgbClr>
                  </a:outerShdw>
                </a:effectLst>
                <a:hlinkClick r:id="rId7" tooltip="Bear"/>
              </a:rPr>
              <a:t>bear</a:t>
            </a:r>
            <a:r>
              <a:rPr lang="en-CA" b="1" baseline="30000" dirty="0" smtClean="0">
                <a:effectLst>
                  <a:outerShdw blurRad="38100" dist="38100" dir="2700000" algn="tl">
                    <a:srgbClr val="000000">
                      <a:alpha val="43137"/>
                    </a:srgbClr>
                  </a:outerShdw>
                </a:effectLst>
                <a:hlinkClick r:id="rId8"/>
              </a:rPr>
              <a:t>[</a:t>
            </a:r>
            <a:r>
              <a:rPr lang="en-CA" baseline="30000" dirty="0" smtClean="0"/>
              <a:t> </a:t>
            </a:r>
            <a:r>
              <a:rPr lang="en-CA" dirty="0" smtClean="0"/>
              <a:t>native </a:t>
            </a:r>
            <a:r>
              <a:rPr lang="en-CA" dirty="0"/>
              <a:t>to south central </a:t>
            </a:r>
            <a:r>
              <a:rPr lang="en-CA" b="1" dirty="0" smtClean="0">
                <a:effectLst>
                  <a:outerShdw blurRad="38100" dist="38100" dir="2700000" algn="tl">
                    <a:srgbClr val="000000">
                      <a:alpha val="43137"/>
                    </a:srgbClr>
                  </a:outerShdw>
                </a:effectLst>
                <a:hlinkClick r:id="rId9" tooltip="China"/>
              </a:rPr>
              <a:t>China</a:t>
            </a:r>
            <a:r>
              <a:rPr lang="en-CA" b="1" dirty="0" smtClean="0">
                <a:effectLst>
                  <a:outerShdw blurRad="38100" dist="38100" dir="2700000" algn="tl">
                    <a:srgbClr val="000000">
                      <a:alpha val="43137"/>
                    </a:srgbClr>
                  </a:outerShdw>
                </a:effectLst>
              </a:rPr>
              <a:t>.</a:t>
            </a:r>
            <a:endParaRPr lang="en-CA" b="1" dirty="0">
              <a:effectLst>
                <a:outerShdw blurRad="38100" dist="38100" dir="2700000" algn="tl">
                  <a:srgbClr val="000000">
                    <a:alpha val="43137"/>
                  </a:srgbClr>
                </a:outerShdw>
              </a:effectLst>
            </a:endParaRPr>
          </a:p>
        </p:txBody>
      </p:sp>
      <p:pic>
        <p:nvPicPr>
          <p:cNvPr id="5122" name="Picture 2" descr="E:\Animated Gifs\1024px-Grosser_Pand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3293" y="4469090"/>
            <a:ext cx="3404691" cy="227090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Animated Gifs\panda-subpage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5696" y="188640"/>
            <a:ext cx="4896544" cy="13950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Animated Gifs\2012-11-04-Chongqing-Zoo---Er-Shun-02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65067" y="4418475"/>
            <a:ext cx="3451349" cy="230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751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Crickets</a:t>
            </a:r>
            <a:endParaRPr lang="en-CA" dirty="0"/>
          </a:p>
        </p:txBody>
      </p:sp>
      <p:sp>
        <p:nvSpPr>
          <p:cNvPr id="3" name="Content Placeholder 2"/>
          <p:cNvSpPr>
            <a:spLocks noGrp="1"/>
          </p:cNvSpPr>
          <p:nvPr>
            <p:ph idx="1"/>
          </p:nvPr>
        </p:nvSpPr>
        <p:spPr/>
        <p:txBody>
          <a:bodyPr/>
          <a:lstStyle/>
          <a:p>
            <a:r>
              <a:rPr lang="en-CA" dirty="0" smtClean="0"/>
              <a:t>Keeping </a:t>
            </a:r>
            <a:r>
              <a:rPr lang="en-CA" b="1" dirty="0"/>
              <a:t>crickets as pets</a:t>
            </a:r>
            <a:r>
              <a:rPr lang="en-CA" dirty="0"/>
              <a:t> emerged in </a:t>
            </a:r>
            <a:r>
              <a:rPr lang="en-CA" b="1" dirty="0">
                <a:effectLst>
                  <a:outerShdw blurRad="38100" dist="38100" dir="2700000" algn="tl">
                    <a:srgbClr val="000000">
                      <a:alpha val="43137"/>
                    </a:srgbClr>
                  </a:outerShdw>
                </a:effectLst>
                <a:hlinkClick r:id="rId2" tooltip="China"/>
              </a:rPr>
              <a:t>China</a:t>
            </a:r>
            <a:r>
              <a:rPr lang="en-CA" b="1" dirty="0">
                <a:effectLst>
                  <a:outerShdw blurRad="38100" dist="38100" dir="2700000" algn="tl">
                    <a:srgbClr val="000000">
                      <a:alpha val="43137"/>
                    </a:srgbClr>
                  </a:outerShdw>
                </a:effectLst>
              </a:rPr>
              <a:t> </a:t>
            </a:r>
            <a:r>
              <a:rPr lang="en-CA" dirty="0"/>
              <a:t>in early antiquity. Initially, </a:t>
            </a:r>
            <a:r>
              <a:rPr lang="en-CA" b="1" dirty="0">
                <a:effectLst>
                  <a:outerShdw blurRad="38100" dist="38100" dir="2700000" algn="tl">
                    <a:srgbClr val="000000">
                      <a:alpha val="43137"/>
                    </a:srgbClr>
                  </a:outerShdw>
                </a:effectLst>
                <a:hlinkClick r:id="rId3" tooltip="Cricket (insect)"/>
              </a:rPr>
              <a:t>crickets</a:t>
            </a:r>
            <a:r>
              <a:rPr lang="en-CA" dirty="0"/>
              <a:t> were kept for their "songs" (</a:t>
            </a:r>
            <a:r>
              <a:rPr lang="en-CA" b="1" dirty="0" err="1">
                <a:effectLst>
                  <a:outerShdw blurRad="38100" dist="38100" dir="2700000" algn="tl">
                    <a:srgbClr val="000000">
                      <a:alpha val="43137"/>
                    </a:srgbClr>
                  </a:outerShdw>
                </a:effectLst>
                <a:hlinkClick r:id="rId4" tooltip="Stridulation"/>
              </a:rPr>
              <a:t>stridulation</a:t>
            </a:r>
            <a:r>
              <a:rPr lang="en-CA" dirty="0"/>
              <a:t>). In the early 12th century the </a:t>
            </a:r>
            <a:r>
              <a:rPr lang="en-CA" b="1" dirty="0">
                <a:effectLst>
                  <a:outerShdw blurRad="38100" dist="38100" dir="2700000" algn="tl">
                    <a:srgbClr val="000000">
                      <a:alpha val="43137"/>
                    </a:srgbClr>
                  </a:outerShdw>
                </a:effectLst>
                <a:hlinkClick r:id="rId5" tooltip="Chinese people"/>
              </a:rPr>
              <a:t>Chinese</a:t>
            </a:r>
            <a:r>
              <a:rPr lang="en-CA" dirty="0">
                <a:hlinkClick r:id="rId5" tooltip="Chinese people"/>
              </a:rPr>
              <a:t> </a:t>
            </a:r>
            <a:r>
              <a:rPr lang="en-CA" b="1" dirty="0">
                <a:effectLst>
                  <a:outerShdw blurRad="38100" dist="38100" dir="2700000" algn="tl">
                    <a:srgbClr val="000000">
                      <a:alpha val="43137"/>
                    </a:srgbClr>
                  </a:outerShdw>
                </a:effectLst>
                <a:hlinkClick r:id="rId5" tooltip="Chinese people"/>
              </a:rPr>
              <a:t>people</a:t>
            </a:r>
            <a:r>
              <a:rPr lang="en-CA" dirty="0"/>
              <a:t> began holding </a:t>
            </a:r>
            <a:r>
              <a:rPr lang="en-CA" b="1" dirty="0">
                <a:effectLst>
                  <a:outerShdw blurRad="38100" dist="38100" dir="2700000" algn="tl">
                    <a:srgbClr val="000000">
                      <a:alpha val="43137"/>
                    </a:srgbClr>
                  </a:outerShdw>
                </a:effectLst>
                <a:hlinkClick r:id="rId6" tooltip="Cricket fighting"/>
              </a:rPr>
              <a:t>cricket </a:t>
            </a:r>
            <a:r>
              <a:rPr lang="en-CA" b="1" dirty="0" smtClean="0">
                <a:effectLst>
                  <a:outerShdw blurRad="38100" dist="38100" dir="2700000" algn="tl">
                    <a:srgbClr val="000000">
                      <a:alpha val="43137"/>
                    </a:srgbClr>
                  </a:outerShdw>
                </a:effectLst>
                <a:hlinkClick r:id="rId6" tooltip="Cricket fighting"/>
              </a:rPr>
              <a:t>fights</a:t>
            </a:r>
            <a:r>
              <a:rPr lang="en-CA" dirty="0" smtClean="0"/>
              <a:t>.</a:t>
            </a:r>
            <a:r>
              <a:rPr lang="en-CA" baseline="30000" dirty="0"/>
              <a:t> </a:t>
            </a:r>
            <a:r>
              <a:rPr lang="en-CA" dirty="0" smtClean="0"/>
              <a:t>Throughout </a:t>
            </a:r>
            <a:r>
              <a:rPr lang="en-CA" dirty="0"/>
              <a:t>the </a:t>
            </a:r>
            <a:r>
              <a:rPr lang="en-CA" b="1" dirty="0">
                <a:effectLst>
                  <a:outerShdw blurRad="38100" dist="38100" dir="2700000" algn="tl">
                    <a:srgbClr val="000000">
                      <a:alpha val="43137"/>
                    </a:srgbClr>
                  </a:outerShdw>
                </a:effectLst>
                <a:hlinkClick r:id="rId7" tooltip="History of China"/>
              </a:rPr>
              <a:t>Imperial era</a:t>
            </a:r>
            <a:r>
              <a:rPr lang="en-CA" dirty="0"/>
              <a:t> the Chinese also kept pet </a:t>
            </a:r>
            <a:r>
              <a:rPr lang="en-CA" b="1" dirty="0">
                <a:effectLst>
                  <a:outerShdw blurRad="38100" dist="38100" dir="2700000" algn="tl">
                    <a:srgbClr val="000000">
                      <a:alpha val="43137"/>
                    </a:srgbClr>
                  </a:outerShdw>
                </a:effectLst>
                <a:hlinkClick r:id="rId8" tooltip="Cicada"/>
              </a:rPr>
              <a:t>cicadas</a:t>
            </a:r>
            <a:r>
              <a:rPr lang="en-CA" dirty="0"/>
              <a:t> and </a:t>
            </a:r>
            <a:r>
              <a:rPr lang="en-CA" b="1" dirty="0">
                <a:effectLst>
                  <a:outerShdw blurRad="38100" dist="38100" dir="2700000" algn="tl">
                    <a:srgbClr val="000000">
                      <a:alpha val="43137"/>
                    </a:srgbClr>
                  </a:outerShdw>
                </a:effectLst>
                <a:hlinkClick r:id="rId9" tooltip="Grasshopper"/>
              </a:rPr>
              <a:t>grasshoppers</a:t>
            </a:r>
            <a:r>
              <a:rPr lang="en-CA" dirty="0"/>
              <a:t>, but crickets were the favorites in the </a:t>
            </a:r>
            <a:r>
              <a:rPr lang="en-CA" b="1" dirty="0">
                <a:effectLst>
                  <a:outerShdw blurRad="38100" dist="38100" dir="2700000" algn="tl">
                    <a:srgbClr val="000000">
                      <a:alpha val="43137"/>
                    </a:srgbClr>
                  </a:outerShdw>
                </a:effectLst>
                <a:hlinkClick r:id="rId10" tooltip="Forbidden City"/>
              </a:rPr>
              <a:t>Forbidden City</a:t>
            </a:r>
            <a:r>
              <a:rPr lang="en-CA" dirty="0"/>
              <a:t> and with the commoners alike.</a:t>
            </a:r>
          </a:p>
        </p:txBody>
      </p:sp>
      <p:pic>
        <p:nvPicPr>
          <p:cNvPr id="6146" name="Picture 2" descr="E:\Animated Gifs\cricke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7584" y="4437112"/>
            <a:ext cx="2114957" cy="158417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Animated Gifs\cricket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1840" y="4437112"/>
            <a:ext cx="2649876" cy="15899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Animated Gifs\crickets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78683" y="4437113"/>
            <a:ext cx="2453757" cy="159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540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467544" y="1628800"/>
            <a:ext cx="4191000" cy="4876800"/>
          </a:xfrm>
        </p:spPr>
        <p:txBody>
          <a:bodyPr>
            <a:normAutofit lnSpcReduction="10000"/>
          </a:bodyPr>
          <a:lstStyle/>
          <a:p>
            <a:pPr eaLnBrk="1" hangingPunct="1"/>
            <a:r>
              <a:rPr lang="en-US" sz="2400" b="1" dirty="0" smtClean="0"/>
              <a:t>Because of its location amidst high mountains and surrounded on many sides by water, China was isolated from much of the rest of the world. As their civilization flourished and their wealth increased, they were largely unaware of what advancements were taking place in the nations around them.</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b="1" dirty="0" smtClean="0">
                <a:effectLst>
                  <a:outerShdw blurRad="38100" dist="38100" dir="2700000" algn="tl">
                    <a:srgbClr val="000000">
                      <a:alpha val="43137"/>
                    </a:srgbClr>
                  </a:outerShdw>
                </a:effectLst>
              </a:rPr>
              <a:t>Isolated from Rest of the World</a:t>
            </a:r>
            <a:endParaRPr b="1" dirty="0">
              <a:effectLst>
                <a:outerShdw blurRad="38100" dist="38100" dir="2700000" algn="tl">
                  <a:srgbClr val="000000">
                    <a:alpha val="43137"/>
                  </a:srgbClr>
                </a:outerShdw>
              </a:effectLst>
            </a:endParaRPr>
          </a:p>
        </p:txBody>
      </p:sp>
      <p:pic>
        <p:nvPicPr>
          <p:cNvPr id="29700" name="Picture 2" descr="http://www.whatsonxiamen.com/infobank_images/maphan.gif"/>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4932040" y="2420888"/>
            <a:ext cx="38195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256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architecture</a:t>
            </a:r>
            <a:endParaRPr lang="en-CA" dirty="0"/>
          </a:p>
        </p:txBody>
      </p:sp>
      <p:sp>
        <p:nvSpPr>
          <p:cNvPr id="3" name="Content Placeholder 2"/>
          <p:cNvSpPr>
            <a:spLocks noGrp="1"/>
          </p:cNvSpPr>
          <p:nvPr>
            <p:ph idx="1"/>
          </p:nvPr>
        </p:nvSpPr>
        <p:spPr/>
        <p:txBody>
          <a:bodyPr>
            <a:normAutofit fontScale="92500"/>
          </a:bodyPr>
          <a:lstStyle/>
          <a:p>
            <a:r>
              <a:rPr lang="en-CA" b="1" dirty="0"/>
              <a:t>Chinese architecture</a:t>
            </a:r>
            <a:r>
              <a:rPr lang="en-CA" dirty="0"/>
              <a:t> refers to a style of </a:t>
            </a:r>
            <a:r>
              <a:rPr lang="en-CA" b="1" dirty="0">
                <a:effectLst>
                  <a:outerShdw blurRad="38100" dist="38100" dir="2700000" algn="tl">
                    <a:srgbClr val="000000">
                      <a:alpha val="43137"/>
                    </a:srgbClr>
                  </a:outerShdw>
                </a:effectLst>
                <a:hlinkClick r:id="rId2" tooltip="Architecture"/>
              </a:rPr>
              <a:t>architecture</a:t>
            </a:r>
            <a:r>
              <a:rPr lang="en-CA" dirty="0"/>
              <a:t> that has taken shape in </a:t>
            </a:r>
            <a:r>
              <a:rPr lang="en-CA" b="1" dirty="0">
                <a:effectLst>
                  <a:outerShdw blurRad="38100" dist="38100" dir="2700000" algn="tl">
                    <a:srgbClr val="000000">
                      <a:alpha val="43137"/>
                    </a:srgbClr>
                  </a:outerShdw>
                </a:effectLst>
                <a:hlinkClick r:id="rId3" tooltip="East Asia"/>
              </a:rPr>
              <a:t>East Asia</a:t>
            </a:r>
            <a:r>
              <a:rPr lang="en-CA" b="1" dirty="0">
                <a:effectLst>
                  <a:outerShdw blurRad="38100" dist="38100" dir="2700000" algn="tl">
                    <a:srgbClr val="000000">
                      <a:alpha val="43137"/>
                    </a:srgbClr>
                  </a:outerShdw>
                </a:effectLst>
              </a:rPr>
              <a:t> </a:t>
            </a:r>
            <a:r>
              <a:rPr lang="en-CA" dirty="0"/>
              <a:t>over many centuries. The structural principles of </a:t>
            </a:r>
            <a:r>
              <a:rPr lang="en-CA" b="1" dirty="0">
                <a:effectLst>
                  <a:outerShdw blurRad="38100" dist="38100" dir="2700000" algn="tl">
                    <a:srgbClr val="000000">
                      <a:alpha val="43137"/>
                    </a:srgbClr>
                  </a:outerShdw>
                </a:effectLst>
                <a:hlinkClick r:id="rId4" tooltip="China"/>
              </a:rPr>
              <a:t>Chinese</a:t>
            </a:r>
            <a:r>
              <a:rPr lang="en-CA" b="1" dirty="0">
                <a:effectLst>
                  <a:outerShdw blurRad="38100" dist="38100" dir="2700000" algn="tl">
                    <a:srgbClr val="000000">
                      <a:alpha val="43137"/>
                    </a:srgbClr>
                  </a:outerShdw>
                </a:effectLst>
              </a:rPr>
              <a:t> </a:t>
            </a:r>
            <a:r>
              <a:rPr lang="en-CA" b="1" dirty="0">
                <a:effectLst>
                  <a:outerShdw blurRad="38100" dist="38100" dir="2700000" algn="tl">
                    <a:srgbClr val="000000">
                      <a:alpha val="43137"/>
                    </a:srgbClr>
                  </a:outerShdw>
                </a:effectLst>
                <a:hlinkClick r:id="rId2" tooltip="Architecture"/>
              </a:rPr>
              <a:t>architecture</a:t>
            </a:r>
            <a:r>
              <a:rPr lang="en-CA" b="1" dirty="0">
                <a:effectLst>
                  <a:outerShdw blurRad="38100" dist="38100" dir="2700000" algn="tl">
                    <a:srgbClr val="000000">
                      <a:alpha val="43137"/>
                    </a:srgbClr>
                  </a:outerShdw>
                </a:effectLst>
              </a:rPr>
              <a:t> </a:t>
            </a:r>
            <a:r>
              <a:rPr lang="en-CA" dirty="0"/>
              <a:t>have remained largely unchanged, the main changes being only the decorative details. </a:t>
            </a:r>
            <a:endParaRPr lang="en-CA" dirty="0" smtClean="0"/>
          </a:p>
          <a:p>
            <a:r>
              <a:rPr lang="en-CA" dirty="0"/>
              <a:t>The architecture of China is as old as Chinese civilization. From every source of information—literary, graphic, exemplary—there is strong evidence testifying to the fact that the Chinese have always enjoyed an indigenous system of construction that has retained its principal characteristics from prehistoric times to the present day.</a:t>
            </a:r>
          </a:p>
        </p:txBody>
      </p:sp>
    </p:spTree>
    <p:extLst>
      <p:ext uri="{BB962C8B-B14F-4D97-AF65-F5344CB8AC3E}">
        <p14:creationId xmlns:p14="http://schemas.microsoft.com/office/powerpoint/2010/main" val="3278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C990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C99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457200" y="1524000"/>
            <a:ext cx="4038600" cy="4572000"/>
          </a:xfrm>
        </p:spPr>
        <p:txBody>
          <a:bodyPr/>
          <a:lstStyle/>
          <a:p>
            <a:pPr eaLnBrk="1" hangingPunct="1"/>
            <a:r>
              <a:rPr lang="en-US" b="1" dirty="0" smtClean="0"/>
              <a:t>In order to show his importance and power, Qin added a new name to his own. He began calling himself Qin </a:t>
            </a:r>
            <a:r>
              <a:rPr lang="en-US" b="1" dirty="0" err="1" smtClean="0"/>
              <a:t>Shihuangdi</a:t>
            </a:r>
            <a:r>
              <a:rPr lang="en-US" b="1" dirty="0" smtClean="0"/>
              <a:t>, which means Qin, the first emperor of China.</a:t>
            </a:r>
          </a:p>
        </p:txBody>
      </p:sp>
      <p:sp>
        <p:nvSpPr>
          <p:cNvPr id="3" name="Title 2"/>
          <p:cNvSpPr>
            <a:spLocks noGrp="1"/>
          </p:cNvSpPr>
          <p:nvPr>
            <p:ph type="title"/>
          </p:nvPr>
        </p:nvSpPr>
        <p:spPr/>
        <p:txBody>
          <a:bodyPr/>
          <a:lstStyle/>
          <a:p>
            <a:pPr eaLnBrk="1" fontAlgn="auto" hangingPunct="1">
              <a:spcAft>
                <a:spcPts val="0"/>
              </a:spcAft>
              <a:defRPr/>
            </a:pPr>
            <a:r>
              <a:rPr b="1" dirty="0" smtClean="0"/>
              <a:t>Qin </a:t>
            </a:r>
            <a:r>
              <a:rPr b="1" dirty="0" err="1" smtClean="0"/>
              <a:t>Shihuangd</a:t>
            </a:r>
            <a:endParaRPr b="1" dirty="0"/>
          </a:p>
        </p:txBody>
      </p:sp>
      <p:pic>
        <p:nvPicPr>
          <p:cNvPr id="20484" name="Picture 2" descr="http://www.limousin-chine.org/pages/Histoire/b2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35337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000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457200" y="1524000"/>
            <a:ext cx="4191000" cy="4572000"/>
          </a:xfrm>
        </p:spPr>
        <p:txBody>
          <a:bodyPr>
            <a:noAutofit/>
          </a:bodyPr>
          <a:lstStyle/>
          <a:p>
            <a:pPr eaLnBrk="1" hangingPunct="1"/>
            <a:r>
              <a:rPr lang="en-US" b="1" dirty="0" smtClean="0"/>
              <a:t>To make China the most glorious nation on Earth,  Qin needed </a:t>
            </a:r>
            <a:r>
              <a:rPr lang="en-US" b="1" dirty="0" err="1" smtClean="0"/>
              <a:t>labour</a:t>
            </a:r>
            <a:r>
              <a:rPr lang="en-US" b="1" dirty="0" smtClean="0"/>
              <a:t>. He used the peasants, forcing them to work under slave conditions, so that he could build roads, bridges, canals, buildings, and his most famous building project of all, the Great Wall of China.</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t>
            </a:r>
            <a:br>
              <a:rPr lang="en-US" b="1" dirty="0" smtClean="0"/>
            </a:br>
            <a:endParaRPr lang="en-US" b="1" dirty="0" smtClean="0"/>
          </a:p>
          <a:p>
            <a:pPr eaLnBrk="1" hangingPunct="1"/>
            <a:endParaRPr lang="en-US" b="1" dirty="0" smtClean="0"/>
          </a:p>
        </p:txBody>
      </p:sp>
      <p:sp>
        <p:nvSpPr>
          <p:cNvPr id="3" name="Title 2"/>
          <p:cNvSpPr>
            <a:spLocks noGrp="1"/>
          </p:cNvSpPr>
          <p:nvPr>
            <p:ph type="title"/>
          </p:nvPr>
        </p:nvSpPr>
        <p:spPr/>
        <p:txBody>
          <a:bodyPr/>
          <a:lstStyle/>
          <a:p>
            <a:pPr eaLnBrk="1" fontAlgn="auto" hangingPunct="1">
              <a:spcAft>
                <a:spcPts val="0"/>
              </a:spcAft>
              <a:defRPr/>
            </a:pPr>
            <a:r>
              <a:rPr dirty="0" smtClean="0"/>
              <a:t>Qin Building Projects</a:t>
            </a:r>
            <a:endParaRPr dirty="0"/>
          </a:p>
        </p:txBody>
      </p:sp>
      <p:pic>
        <p:nvPicPr>
          <p:cNvPr id="23556" name="Picture 4" descr="http://www.chinatour.com/attraction/attraction.photos/great_wall_in_sn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28800"/>
            <a:ext cx="35528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797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191000" cy="5029200"/>
          </a:xfrm>
        </p:spPr>
        <p:txBody>
          <a:bodyPr>
            <a:normAutofit lnSpcReduction="10000"/>
          </a:bodyPr>
          <a:lstStyle/>
          <a:p>
            <a:pPr marL="274320" indent="-274320" eaLnBrk="1" fontAlgn="auto" hangingPunct="1">
              <a:spcAft>
                <a:spcPts val="0"/>
              </a:spcAft>
              <a:buFont typeface="Wingdings 2"/>
              <a:buChar char=""/>
              <a:defRPr/>
            </a:pPr>
            <a:r>
              <a:rPr lang="en-US" b="1" dirty="0" smtClean="0"/>
              <a:t>Early emperors had built walls in the northern territories to protect their nation against attack from outside forces. These walls were spread across the landscape, and not connected. Qin ordered his people to connect the existing walls together, and to expand them, eventually covering a distance of over 4000 miles. </a:t>
            </a:r>
          </a:p>
          <a:p>
            <a:pPr marL="274320" indent="-274320" eaLnBrk="1" fontAlgn="auto" hangingPunct="1">
              <a:spcAft>
                <a:spcPts val="0"/>
              </a:spcAft>
              <a:buFont typeface="Wingdings 2"/>
              <a:buChar char=""/>
              <a:defRPr/>
            </a:pPr>
            <a:endParaRPr lang="en-US" b="1" dirty="0"/>
          </a:p>
        </p:txBody>
      </p:sp>
      <p:sp>
        <p:nvSpPr>
          <p:cNvPr id="3" name="Title 2"/>
          <p:cNvSpPr>
            <a:spLocks noGrp="1"/>
          </p:cNvSpPr>
          <p:nvPr>
            <p:ph type="title"/>
          </p:nvPr>
        </p:nvSpPr>
        <p:spPr/>
        <p:txBody>
          <a:bodyPr/>
          <a:lstStyle/>
          <a:p>
            <a:pPr eaLnBrk="1" fontAlgn="auto" hangingPunct="1">
              <a:spcAft>
                <a:spcPts val="0"/>
              </a:spcAft>
              <a:defRPr/>
            </a:pPr>
            <a:r>
              <a:rPr dirty="0" smtClean="0"/>
              <a:t>The Great Wall of China</a:t>
            </a:r>
            <a:endParaRPr dirty="0"/>
          </a:p>
        </p:txBody>
      </p:sp>
      <p:pic>
        <p:nvPicPr>
          <p:cNvPr id="24580" name="Picture 2" descr="Map of The Great Wall of Chin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5821" y="990600"/>
            <a:ext cx="338137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http://www.drben.net/files/China/Source_Materials/China_Maps/great-wall-china/Great_Wall_China-Schematic_Map2T.jpg"/>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4648200" y="3962400"/>
            <a:ext cx="4086225"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6"/>
          <p:cNvSpPr txBox="1">
            <a:spLocks noChangeArrowheads="1"/>
          </p:cNvSpPr>
          <p:nvPr/>
        </p:nvSpPr>
        <p:spPr bwMode="auto">
          <a:xfrm>
            <a:off x="6096000" y="2359025"/>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a:t>THE GREAT WALL</a:t>
            </a:r>
          </a:p>
        </p:txBody>
      </p:sp>
    </p:spTree>
    <p:extLst>
      <p:ext uri="{BB962C8B-B14F-4D97-AF65-F5344CB8AC3E}">
        <p14:creationId xmlns:p14="http://schemas.microsoft.com/office/powerpoint/2010/main" val="3017789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Wall of China</a:t>
            </a:r>
            <a:endParaRPr lang="en-CA" dirty="0"/>
          </a:p>
        </p:txBody>
      </p:sp>
      <p:sp>
        <p:nvSpPr>
          <p:cNvPr id="3" name="Content Placeholder 2"/>
          <p:cNvSpPr>
            <a:spLocks noGrp="1"/>
          </p:cNvSpPr>
          <p:nvPr>
            <p:ph idx="1"/>
          </p:nvPr>
        </p:nvSpPr>
        <p:spPr/>
        <p:txBody>
          <a:bodyPr/>
          <a:lstStyle/>
          <a:p>
            <a:r>
              <a:rPr lang="en-US" dirty="0" smtClean="0"/>
              <a:t>Best known example of architecture in China.</a:t>
            </a:r>
          </a:p>
          <a:p>
            <a:r>
              <a:rPr lang="en-CA" dirty="0" smtClean="0"/>
              <a:t>The </a:t>
            </a:r>
            <a:r>
              <a:rPr lang="en-CA" b="1" dirty="0"/>
              <a:t>Great Wall of China</a:t>
            </a:r>
            <a:r>
              <a:rPr lang="en-CA" dirty="0"/>
              <a:t> is a series of </a:t>
            </a:r>
            <a:r>
              <a:rPr lang="en-CA" b="1" dirty="0">
                <a:effectLst>
                  <a:outerShdw blurRad="38100" dist="38100" dir="2700000" algn="tl">
                    <a:srgbClr val="000000">
                      <a:alpha val="43137"/>
                    </a:srgbClr>
                  </a:outerShdw>
                </a:effectLst>
                <a:hlinkClick r:id="rId2" tooltip="Fortification"/>
              </a:rPr>
              <a:t>fortifications</a:t>
            </a:r>
            <a:r>
              <a:rPr lang="en-CA" dirty="0"/>
              <a:t> made of stone, brick, </a:t>
            </a:r>
            <a:r>
              <a:rPr lang="en-CA" b="1" dirty="0">
                <a:effectLst>
                  <a:outerShdw blurRad="38100" dist="38100" dir="2700000" algn="tl">
                    <a:srgbClr val="000000">
                      <a:alpha val="43137"/>
                    </a:srgbClr>
                  </a:outerShdw>
                </a:effectLst>
                <a:hlinkClick r:id="rId3" tooltip="Rammed earth"/>
              </a:rPr>
              <a:t>tamped earth</a:t>
            </a:r>
            <a:r>
              <a:rPr lang="en-CA" dirty="0"/>
              <a:t>, wood, and other materials, generally built along an east-to-west line across the historical northern borders of </a:t>
            </a:r>
            <a:r>
              <a:rPr lang="en-CA" b="1" dirty="0">
                <a:effectLst>
                  <a:outerShdw blurRad="38100" dist="38100" dir="2700000" algn="tl">
                    <a:srgbClr val="000000">
                      <a:alpha val="43137"/>
                    </a:srgbClr>
                  </a:outerShdw>
                </a:effectLst>
                <a:hlinkClick r:id="rId4" tooltip="China"/>
              </a:rPr>
              <a:t>China</a:t>
            </a:r>
            <a:r>
              <a:rPr lang="en-CA" dirty="0"/>
              <a:t> in part to protect the Chinese Empire or its prototypical states against intrusions by various nomadic groups or military incursions by various warlike peoples or forces.</a:t>
            </a:r>
          </a:p>
        </p:txBody>
      </p:sp>
    </p:spTree>
    <p:extLst>
      <p:ext uri="{BB962C8B-B14F-4D97-AF65-F5344CB8AC3E}">
        <p14:creationId xmlns:p14="http://schemas.microsoft.com/office/powerpoint/2010/main" val="1861178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wall of china</a:t>
            </a:r>
            <a:endParaRPr lang="en-CA" dirty="0"/>
          </a:p>
        </p:txBody>
      </p:sp>
      <p:sp>
        <p:nvSpPr>
          <p:cNvPr id="3" name="Content Placeholder 2"/>
          <p:cNvSpPr>
            <a:spLocks noGrp="1"/>
          </p:cNvSpPr>
          <p:nvPr>
            <p:ph idx="1"/>
          </p:nvPr>
        </p:nvSpPr>
        <p:spPr/>
        <p:txBody>
          <a:bodyPr/>
          <a:lstStyle/>
          <a:p>
            <a:endParaRPr lang="en-CA" dirty="0"/>
          </a:p>
        </p:txBody>
      </p:sp>
      <p:pic>
        <p:nvPicPr>
          <p:cNvPr id="3074" name="Picture 2" descr="E:\Animated Gifs\great wal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71155"/>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Animated Gifs\great w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37115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Animated Gifs\great wall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575" y="2371154"/>
            <a:ext cx="2619376"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E:\Animated Gifs\great wall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76" y="4365104"/>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Animated Gifs\061126_ancient_india_city[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897" y="4365104"/>
            <a:ext cx="2002988" cy="1602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Animated Gifs\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7637" y="4365104"/>
            <a:ext cx="1766691" cy="1602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Animated Gifs\great-wall-of-china-2-310x41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96336" y="4365104"/>
            <a:ext cx="1196675" cy="16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190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inventions</a:t>
            </a:r>
            <a:endParaRPr lang="en-CA" dirty="0"/>
          </a:p>
        </p:txBody>
      </p:sp>
      <p:sp>
        <p:nvSpPr>
          <p:cNvPr id="3" name="Content Placeholder 2"/>
          <p:cNvSpPr>
            <a:spLocks noGrp="1"/>
          </p:cNvSpPr>
          <p:nvPr>
            <p:ph idx="1"/>
          </p:nvPr>
        </p:nvSpPr>
        <p:spPr/>
        <p:txBody>
          <a:bodyPr/>
          <a:lstStyle/>
          <a:p>
            <a:r>
              <a:rPr lang="en-CA" b="1" dirty="0">
                <a:effectLst>
                  <a:outerShdw blurRad="38100" dist="38100" dir="2700000" algn="tl">
                    <a:srgbClr val="000000">
                      <a:alpha val="43137"/>
                    </a:srgbClr>
                  </a:outerShdw>
                </a:effectLst>
                <a:hlinkClick r:id="rId2" tooltip="China"/>
              </a:rPr>
              <a:t>China</a:t>
            </a:r>
            <a:r>
              <a:rPr lang="en-CA" dirty="0"/>
              <a:t> has been the source of many </a:t>
            </a:r>
            <a:r>
              <a:rPr lang="en-CA" b="1" dirty="0">
                <a:effectLst>
                  <a:outerShdw blurRad="38100" dist="38100" dir="2700000" algn="tl">
                    <a:srgbClr val="000000">
                      <a:alpha val="43137"/>
                    </a:srgbClr>
                  </a:outerShdw>
                </a:effectLst>
                <a:hlinkClick r:id="rId3" tooltip="Invention"/>
              </a:rPr>
              <a:t>inventions</a:t>
            </a:r>
            <a:r>
              <a:rPr lang="en-CA" dirty="0" smtClean="0"/>
              <a:t>, </a:t>
            </a:r>
            <a:r>
              <a:rPr lang="en-CA" dirty="0"/>
              <a:t>including the </a:t>
            </a:r>
            <a:r>
              <a:rPr lang="en-CA" b="1" dirty="0">
                <a:solidFill>
                  <a:schemeClr val="tx1"/>
                </a:solidFill>
                <a:effectLst>
                  <a:outerShdw blurRad="38100" dist="38100" dir="2700000" algn="tl">
                    <a:srgbClr val="000000">
                      <a:alpha val="43137"/>
                    </a:srgbClr>
                  </a:outerShdw>
                </a:effectLst>
                <a:hlinkClick r:id="rId4" tooltip="Four Great Inventions"/>
              </a:rPr>
              <a:t>Four Great Inventions</a:t>
            </a:r>
            <a:r>
              <a:rPr lang="en-CA" dirty="0"/>
              <a:t>: </a:t>
            </a:r>
            <a:r>
              <a:rPr lang="en-CA" b="1" dirty="0">
                <a:effectLst>
                  <a:outerShdw blurRad="38100" dist="38100" dir="2700000" algn="tl">
                    <a:srgbClr val="000000">
                      <a:alpha val="43137"/>
                    </a:srgbClr>
                  </a:outerShdw>
                </a:effectLst>
                <a:hlinkClick r:id="rId5" tooltip="Papermaking"/>
              </a:rPr>
              <a:t>papermaking</a:t>
            </a:r>
            <a:r>
              <a:rPr lang="en-CA" dirty="0"/>
              <a:t>, the </a:t>
            </a:r>
            <a:r>
              <a:rPr lang="en-CA" b="1" dirty="0">
                <a:effectLst>
                  <a:outerShdw blurRad="38100" dist="38100" dir="2700000" algn="tl">
                    <a:srgbClr val="000000">
                      <a:alpha val="43137"/>
                    </a:srgbClr>
                  </a:outerShdw>
                </a:effectLst>
                <a:hlinkClick r:id="rId6" tooltip="Compass"/>
              </a:rPr>
              <a:t>compass</a:t>
            </a:r>
            <a:r>
              <a:rPr lang="en-CA" dirty="0"/>
              <a:t>, </a:t>
            </a:r>
            <a:r>
              <a:rPr lang="en-CA" b="1" dirty="0">
                <a:effectLst>
                  <a:outerShdw blurRad="38100" dist="38100" dir="2700000" algn="tl">
                    <a:srgbClr val="000000">
                      <a:alpha val="43137"/>
                    </a:srgbClr>
                  </a:outerShdw>
                </a:effectLst>
                <a:hlinkClick r:id="rId7" tooltip="Gunpowder"/>
              </a:rPr>
              <a:t>gunpowder</a:t>
            </a:r>
            <a:r>
              <a:rPr lang="en-CA" dirty="0"/>
              <a:t> and </a:t>
            </a:r>
            <a:r>
              <a:rPr lang="en-CA" b="1" dirty="0">
                <a:effectLst>
                  <a:outerShdw blurRad="38100" dist="38100" dir="2700000" algn="tl">
                    <a:srgbClr val="000000">
                      <a:alpha val="43137"/>
                    </a:srgbClr>
                  </a:outerShdw>
                </a:effectLst>
                <a:hlinkClick r:id="rId8" tooltip="History of typography in East Asia"/>
              </a:rPr>
              <a:t>printing</a:t>
            </a:r>
            <a:r>
              <a:rPr lang="en-CA" dirty="0"/>
              <a:t> (both </a:t>
            </a:r>
            <a:r>
              <a:rPr lang="en-CA" b="1" dirty="0">
                <a:effectLst>
                  <a:outerShdw blurRad="38100" dist="38100" dir="2700000" algn="tl">
                    <a:srgbClr val="000000">
                      <a:alpha val="43137"/>
                    </a:srgbClr>
                  </a:outerShdw>
                </a:effectLst>
                <a:hlinkClick r:id="rId9" tooltip="Woodblock printing"/>
              </a:rPr>
              <a:t>woodblock</a:t>
            </a:r>
            <a:r>
              <a:rPr lang="en-CA" dirty="0"/>
              <a:t> and </a:t>
            </a:r>
            <a:r>
              <a:rPr lang="en-CA" b="1" dirty="0">
                <a:effectLst>
                  <a:outerShdw blurRad="38100" dist="38100" dir="2700000" algn="tl">
                    <a:srgbClr val="000000">
                      <a:alpha val="43137"/>
                    </a:srgbClr>
                  </a:outerShdw>
                </a:effectLst>
                <a:hlinkClick r:id="rId10" tooltip="Movable type"/>
              </a:rPr>
              <a:t>movable type</a:t>
            </a:r>
            <a:r>
              <a:rPr lang="en-CA" dirty="0"/>
              <a:t>). </a:t>
            </a:r>
          </a:p>
        </p:txBody>
      </p:sp>
      <p:pic>
        <p:nvPicPr>
          <p:cNvPr id="2050" name="Picture 2" descr="E:\Animated Gifs\Chinese_compass_img_261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74808" y="3573016"/>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847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02260" y="1628800"/>
            <a:ext cx="4038600" cy="4572000"/>
          </a:xfrm>
        </p:spPr>
        <p:txBody>
          <a:bodyPr/>
          <a:lstStyle/>
          <a:p>
            <a:pPr eaLnBrk="1" hangingPunct="1"/>
            <a:r>
              <a:rPr lang="en-US" b="1" dirty="0" smtClean="0"/>
              <a:t>One of the most important contributions made during the period that the Shang Dynasty ruled China was the invention of writing. The earliest written records found in China come from this time period.</a:t>
            </a:r>
          </a:p>
        </p:txBody>
      </p:sp>
      <p:sp>
        <p:nvSpPr>
          <p:cNvPr id="3" name="Title 2"/>
          <p:cNvSpPr>
            <a:spLocks noGrp="1"/>
          </p:cNvSpPr>
          <p:nvPr>
            <p:ph type="title"/>
          </p:nvPr>
        </p:nvSpPr>
        <p:spPr/>
        <p:txBody>
          <a:bodyPr/>
          <a:lstStyle/>
          <a:p>
            <a:pPr eaLnBrk="1" fontAlgn="auto" hangingPunct="1">
              <a:spcAft>
                <a:spcPts val="0"/>
              </a:spcAft>
              <a:defRPr/>
            </a:pPr>
            <a:r>
              <a:rPr b="1" dirty="0" smtClean="0">
                <a:effectLst>
                  <a:outerShdw blurRad="38100" dist="38100" dir="2700000" algn="tl">
                    <a:srgbClr val="000000">
                      <a:alpha val="43137"/>
                    </a:srgbClr>
                  </a:outerShdw>
                </a:effectLst>
              </a:rPr>
              <a:t>Invention of Writing</a:t>
            </a:r>
            <a:endParaRPr b="1" dirty="0">
              <a:effectLst>
                <a:outerShdw blurRad="38100" dist="38100" dir="2700000" algn="tl">
                  <a:srgbClr val="000000">
                    <a:alpha val="43137"/>
                  </a:srgbClr>
                </a:outerShdw>
              </a:effectLst>
            </a:endParaRPr>
          </a:p>
        </p:txBody>
      </p:sp>
      <p:pic>
        <p:nvPicPr>
          <p:cNvPr id="12292" name="Picture 4" descr="http://dfludd.com/images/writing2_clip_image003_00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860" y="1844824"/>
            <a:ext cx="4318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613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155</TotalTime>
  <Words>673</Words>
  <Application>Microsoft Office PowerPoint</Application>
  <PresentationFormat>On-screen Show (4:3)</PresentationFormat>
  <Paragraphs>29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Apothecary</vt:lpstr>
      <vt:lpstr>Ancient china</vt:lpstr>
      <vt:lpstr>Chinese architecture</vt:lpstr>
      <vt:lpstr>Qin Shihuangd</vt:lpstr>
      <vt:lpstr>Qin Building Projects</vt:lpstr>
      <vt:lpstr>The Great Wall of China</vt:lpstr>
      <vt:lpstr>Great Wall of China</vt:lpstr>
      <vt:lpstr>Great wall of china</vt:lpstr>
      <vt:lpstr>inventions</vt:lpstr>
      <vt:lpstr>Invention of Writing</vt:lpstr>
      <vt:lpstr>Chinese Writing</vt:lpstr>
      <vt:lpstr>Chinese Calendar</vt:lpstr>
      <vt:lpstr>PowerPoint Presentation</vt:lpstr>
      <vt:lpstr>Crickets</vt:lpstr>
      <vt:lpstr>Isolated from Rest of the World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china</dc:title>
  <dc:creator>Joe Mior</dc:creator>
  <cp:lastModifiedBy>Joe Mior</cp:lastModifiedBy>
  <cp:revision>14</cp:revision>
  <dcterms:created xsi:type="dcterms:W3CDTF">2014-10-29T15:51:48Z</dcterms:created>
  <dcterms:modified xsi:type="dcterms:W3CDTF">2014-10-29T18:35:19Z</dcterms:modified>
</cp:coreProperties>
</file>